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105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1053" r:id="rId1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FD2982-2CB3-4DAC-B766-0E12B871B0F3}" v="4" dt="2023-10-24T11:10:54.94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23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urphy" userId="da5b821b-eb61-4bb6-aebd-457f0b68ebd9" providerId="ADAL" clId="{C9FD2982-2CB3-4DAC-B766-0E12B871B0F3}"/>
    <pc:docChg chg="custSel addSld modSld">
      <pc:chgData name="David Murphy" userId="da5b821b-eb61-4bb6-aebd-457f0b68ebd9" providerId="ADAL" clId="{C9FD2982-2CB3-4DAC-B766-0E12B871B0F3}" dt="2023-10-24T11:10:54.948" v="13"/>
      <pc:docMkLst>
        <pc:docMk/>
      </pc:docMkLst>
      <pc:sldChg chg="addSp delSp modSp mod modAnim">
        <pc:chgData name="David Murphy" userId="da5b821b-eb61-4bb6-aebd-457f0b68ebd9" providerId="ADAL" clId="{C9FD2982-2CB3-4DAC-B766-0E12B871B0F3}" dt="2023-10-24T10:42:10.940" v="4" actId="14100"/>
        <pc:sldMkLst>
          <pc:docMk/>
          <pc:sldMk cId="0" sldId="263"/>
        </pc:sldMkLst>
        <pc:spChg chg="del">
          <ac:chgData name="David Murphy" userId="da5b821b-eb61-4bb6-aebd-457f0b68ebd9" providerId="ADAL" clId="{C9FD2982-2CB3-4DAC-B766-0E12B871B0F3}" dt="2023-10-24T10:42:06.961" v="3" actId="478"/>
          <ac:spMkLst>
            <pc:docMk/>
            <pc:sldMk cId="0" sldId="263"/>
            <ac:spMk id="5" creationId="{00000000-0000-0000-0000-000000000000}"/>
          </ac:spMkLst>
        </pc:spChg>
        <pc:grpChg chg="del">
          <ac:chgData name="David Murphy" userId="da5b821b-eb61-4bb6-aebd-457f0b68ebd9" providerId="ADAL" clId="{C9FD2982-2CB3-4DAC-B766-0E12B871B0F3}" dt="2023-10-24T10:42:06.961" v="3" actId="478"/>
          <ac:grpSpMkLst>
            <pc:docMk/>
            <pc:sldMk cId="0" sldId="263"/>
            <ac:grpSpMk id="7" creationId="{00000000-0000-0000-0000-000000000000}"/>
          </ac:grpSpMkLst>
        </pc:grpChg>
        <pc:grpChg chg="del">
          <ac:chgData name="David Murphy" userId="da5b821b-eb61-4bb6-aebd-457f0b68ebd9" providerId="ADAL" clId="{C9FD2982-2CB3-4DAC-B766-0E12B871B0F3}" dt="2023-10-24T10:42:04.812" v="2" actId="478"/>
          <ac:grpSpMkLst>
            <pc:docMk/>
            <pc:sldMk cId="0" sldId="263"/>
            <ac:grpSpMk id="10" creationId="{00000000-0000-0000-0000-000000000000}"/>
          </ac:grpSpMkLst>
        </pc:grpChg>
        <pc:grpChg chg="del">
          <ac:chgData name="David Murphy" userId="da5b821b-eb61-4bb6-aebd-457f0b68ebd9" providerId="ADAL" clId="{C9FD2982-2CB3-4DAC-B766-0E12B871B0F3}" dt="2023-10-24T10:42:06.961" v="3" actId="478"/>
          <ac:grpSpMkLst>
            <pc:docMk/>
            <pc:sldMk cId="0" sldId="263"/>
            <ac:grpSpMk id="13" creationId="{00000000-0000-0000-0000-000000000000}"/>
          </ac:grpSpMkLst>
        </pc:grpChg>
        <pc:graphicFrameChg chg="del">
          <ac:chgData name="David Murphy" userId="da5b821b-eb61-4bb6-aebd-457f0b68ebd9" providerId="ADAL" clId="{C9FD2982-2CB3-4DAC-B766-0E12B871B0F3}" dt="2023-10-24T10:42:06.961" v="3" actId="478"/>
          <ac:graphicFrameMkLst>
            <pc:docMk/>
            <pc:sldMk cId="0" sldId="263"/>
            <ac:graphicFrameMk id="4" creationId="{00000000-0000-0000-0000-000000000000}"/>
          </ac:graphicFrameMkLst>
        </pc:graphicFrameChg>
        <pc:picChg chg="del">
          <ac:chgData name="David Murphy" userId="da5b821b-eb61-4bb6-aebd-457f0b68ebd9" providerId="ADAL" clId="{C9FD2982-2CB3-4DAC-B766-0E12B871B0F3}" dt="2023-10-24T10:42:06.961" v="3" actId="478"/>
          <ac:picMkLst>
            <pc:docMk/>
            <pc:sldMk cId="0" sldId="263"/>
            <ac:picMk id="6" creationId="{00000000-0000-0000-0000-000000000000}"/>
          </ac:picMkLst>
        </pc:picChg>
        <pc:picChg chg="add mod">
          <ac:chgData name="David Murphy" userId="da5b821b-eb61-4bb6-aebd-457f0b68ebd9" providerId="ADAL" clId="{C9FD2982-2CB3-4DAC-B766-0E12B871B0F3}" dt="2023-10-24T10:42:10.940" v="4" actId="14100"/>
          <ac:picMkLst>
            <pc:docMk/>
            <pc:sldMk cId="0" sldId="263"/>
            <ac:picMk id="16" creationId="{ABD091F9-E0F7-CCE2-3262-3923330CD044}"/>
          </ac:picMkLst>
        </pc:picChg>
      </pc:sldChg>
      <pc:sldChg chg="addSp modSp mod modAnim">
        <pc:chgData name="David Murphy" userId="da5b821b-eb61-4bb6-aebd-457f0b68ebd9" providerId="ADAL" clId="{C9FD2982-2CB3-4DAC-B766-0E12B871B0F3}" dt="2023-10-24T10:43:53.267" v="11" actId="1076"/>
        <pc:sldMkLst>
          <pc:docMk/>
          <pc:sldMk cId="0" sldId="270"/>
        </pc:sldMkLst>
        <pc:picChg chg="mod">
          <ac:chgData name="David Murphy" userId="da5b821b-eb61-4bb6-aebd-457f0b68ebd9" providerId="ADAL" clId="{C9FD2982-2CB3-4DAC-B766-0E12B871B0F3}" dt="2023-10-24T10:43:20.203" v="5" actId="1076"/>
          <ac:picMkLst>
            <pc:docMk/>
            <pc:sldMk cId="0" sldId="270"/>
            <ac:picMk id="3" creationId="{00000000-0000-0000-0000-000000000000}"/>
          </ac:picMkLst>
        </pc:picChg>
        <pc:picChg chg="add mod">
          <ac:chgData name="David Murphy" userId="da5b821b-eb61-4bb6-aebd-457f0b68ebd9" providerId="ADAL" clId="{C9FD2982-2CB3-4DAC-B766-0E12B871B0F3}" dt="2023-10-24T10:43:53.267" v="11" actId="1076"/>
          <ac:picMkLst>
            <pc:docMk/>
            <pc:sldMk cId="0" sldId="270"/>
            <ac:picMk id="4" creationId="{ECE5D561-D0BD-0304-363A-8520A2914EA5}"/>
          </ac:picMkLst>
        </pc:picChg>
      </pc:sldChg>
      <pc:sldChg chg="add">
        <pc:chgData name="David Murphy" userId="da5b821b-eb61-4bb6-aebd-457f0b68ebd9" providerId="ADAL" clId="{C9FD2982-2CB3-4DAC-B766-0E12B871B0F3}" dt="2023-10-24T11:10:50.650" v="12"/>
        <pc:sldMkLst>
          <pc:docMk/>
          <pc:sldMk cId="1401416158" sldId="1052"/>
        </pc:sldMkLst>
      </pc:sldChg>
      <pc:sldChg chg="add">
        <pc:chgData name="David Murphy" userId="da5b821b-eb61-4bb6-aebd-457f0b68ebd9" providerId="ADAL" clId="{C9FD2982-2CB3-4DAC-B766-0E12B871B0F3}" dt="2023-10-24T11:10:54.948" v="13"/>
        <pc:sldMkLst>
          <pc:docMk/>
          <pc:sldMk cId="2854644513" sldId="105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0029" y="765809"/>
            <a:ext cx="11618595" cy="0"/>
          </a:xfrm>
          <a:custGeom>
            <a:avLst/>
            <a:gdLst/>
            <a:ahLst/>
            <a:cxnLst/>
            <a:rect l="l" t="t" r="r" b="b"/>
            <a:pathLst>
              <a:path w="11618595">
                <a:moveTo>
                  <a:pt x="0" y="0"/>
                </a:moveTo>
                <a:lnTo>
                  <a:pt x="11618341" y="0"/>
                </a:lnTo>
              </a:path>
            </a:pathLst>
          </a:custGeom>
          <a:ln w="19050">
            <a:solidFill>
              <a:srgbClr val="0421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0030" y="6093714"/>
            <a:ext cx="11618595" cy="0"/>
          </a:xfrm>
          <a:custGeom>
            <a:avLst/>
            <a:gdLst/>
            <a:ahLst/>
            <a:cxnLst/>
            <a:rect l="l" t="t" r="r" b="b"/>
            <a:pathLst>
              <a:path w="11618595">
                <a:moveTo>
                  <a:pt x="0" y="0"/>
                </a:moveTo>
                <a:lnTo>
                  <a:pt x="11618341" y="0"/>
                </a:lnTo>
              </a:path>
            </a:pathLst>
          </a:custGeom>
          <a:ln w="22225">
            <a:solidFill>
              <a:srgbClr val="0421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021322"/>
            <a:ext cx="12187427" cy="8061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066" y="129032"/>
            <a:ext cx="183896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141983"/>
            <a:ext cx="11289030" cy="4676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44630" y="6231737"/>
            <a:ext cx="219709" cy="16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042163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m1km_twDIL0?feature=oembed" TargetMode="Externa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vtC2SOQVbw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0599" y="3557015"/>
            <a:ext cx="5211632" cy="29672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2685" y="1383233"/>
            <a:ext cx="950912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spc="-20" dirty="0">
                <a:solidFill>
                  <a:srgbClr val="042163"/>
                </a:solidFill>
              </a:rPr>
              <a:t>What </a:t>
            </a:r>
            <a:r>
              <a:rPr sz="5400" dirty="0">
                <a:solidFill>
                  <a:srgbClr val="042163"/>
                </a:solidFill>
              </a:rPr>
              <a:t>does </a:t>
            </a:r>
            <a:r>
              <a:rPr sz="5400" spc="-25" dirty="0">
                <a:solidFill>
                  <a:srgbClr val="042163"/>
                </a:solidFill>
              </a:rPr>
              <a:t>effective </a:t>
            </a:r>
            <a:r>
              <a:rPr sz="5400" spc="-15" dirty="0">
                <a:solidFill>
                  <a:srgbClr val="042163"/>
                </a:solidFill>
              </a:rPr>
              <a:t>revision </a:t>
            </a:r>
            <a:r>
              <a:rPr sz="5400" dirty="0">
                <a:solidFill>
                  <a:srgbClr val="042163"/>
                </a:solidFill>
              </a:rPr>
              <a:t>look </a:t>
            </a:r>
            <a:r>
              <a:rPr sz="5400" spc="-1210" dirty="0">
                <a:solidFill>
                  <a:srgbClr val="042163"/>
                </a:solidFill>
              </a:rPr>
              <a:t> </a:t>
            </a:r>
            <a:r>
              <a:rPr sz="5400" spc="-30" dirty="0">
                <a:solidFill>
                  <a:srgbClr val="042163"/>
                </a:solidFill>
              </a:rPr>
              <a:t>like?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78579"/>
            <a:ext cx="12187555" cy="2948940"/>
            <a:chOff x="0" y="3878579"/>
            <a:chExt cx="12187555" cy="29489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4828" y="3878579"/>
              <a:ext cx="2194560" cy="21945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49028" y="4073651"/>
              <a:ext cx="1905000" cy="16002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63881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How</a:t>
            </a:r>
            <a:r>
              <a:rPr spc="-5" dirty="0"/>
              <a:t> </a:t>
            </a:r>
            <a:r>
              <a:rPr dirty="0"/>
              <a:t>does</a:t>
            </a:r>
            <a:r>
              <a:rPr spc="-10" dirty="0"/>
              <a:t> revision</a:t>
            </a:r>
            <a:r>
              <a:rPr spc="-40" dirty="0"/>
              <a:t> </a:t>
            </a:r>
            <a:r>
              <a:rPr dirty="0"/>
              <a:t>actually</a:t>
            </a:r>
            <a:r>
              <a:rPr spc="-20" dirty="0"/>
              <a:t> </a:t>
            </a:r>
            <a:r>
              <a:rPr spc="-5" dirty="0"/>
              <a:t>work?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8066" y="963015"/>
            <a:ext cx="2748280" cy="295275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Encoding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Consolidation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0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Storage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Retrieval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9449" y="4240057"/>
            <a:ext cx="1537136" cy="153713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57421" y="4128134"/>
            <a:ext cx="1714500" cy="1695450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3746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How </a:t>
            </a:r>
            <a:r>
              <a:rPr dirty="0"/>
              <a:t>do</a:t>
            </a:r>
            <a:r>
              <a:rPr spc="-20" dirty="0"/>
              <a:t> </a:t>
            </a:r>
            <a:r>
              <a:rPr spc="-10" dirty="0"/>
              <a:t>you</a:t>
            </a:r>
            <a:r>
              <a:rPr spc="-20" dirty="0"/>
              <a:t> </a:t>
            </a:r>
            <a:r>
              <a:rPr spc="-15" dirty="0"/>
              <a:t>revise?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68300" y="1141983"/>
          <a:ext cx="11269980" cy="4663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6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5261">
                <a:tc>
                  <a:txBody>
                    <a:bodyPr/>
                    <a:lstStyle/>
                    <a:p>
                      <a:pPr marL="1197610" marR="617855" indent="-570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Familiar Revision </a:t>
                      </a:r>
                      <a:r>
                        <a:rPr sz="2800" b="1" spc="-6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Activities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20" dirty="0">
                          <a:latin typeface="Calibri"/>
                          <a:cs typeface="Calibri"/>
                        </a:rPr>
                        <a:t>Retrieval</a:t>
                      </a:r>
                      <a:r>
                        <a:rPr sz="2800" b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Activities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191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 Activities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8534">
                <a:tc>
                  <a:txBody>
                    <a:bodyPr/>
                    <a:lstStyle/>
                    <a:p>
                      <a:pPr marL="548640" indent="-458470">
                        <a:lnSpc>
                          <a:spcPct val="100000"/>
                        </a:lnSpc>
                        <a:spcBef>
                          <a:spcPts val="1345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Leitner Flash</a:t>
                      </a: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Cards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8640" indent="-458470">
                        <a:lnSpc>
                          <a:spcPct val="100000"/>
                        </a:lnSpc>
                        <a:spcBef>
                          <a:spcPts val="1680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Cornell</a:t>
                      </a:r>
                      <a:r>
                        <a:rPr sz="28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Notes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8640" indent="-458470">
                        <a:lnSpc>
                          <a:spcPct val="100000"/>
                        </a:lnSpc>
                        <a:spcBef>
                          <a:spcPts val="1680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Seneca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8640" marR="301625" indent="-457834">
                        <a:lnSpc>
                          <a:spcPts val="5040"/>
                        </a:lnSpc>
                        <a:spcBef>
                          <a:spcPts val="450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Revision 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Guides and </a:t>
                      </a:r>
                      <a:r>
                        <a:rPr sz="2800" spc="-6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Workbooks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0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9275" indent="-457200">
                        <a:lnSpc>
                          <a:spcPct val="100000"/>
                        </a:lnSpc>
                        <a:spcBef>
                          <a:spcPts val="1345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Quizzes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indent="-457200">
                        <a:lnSpc>
                          <a:spcPct val="100000"/>
                        </a:lnSpc>
                        <a:spcBef>
                          <a:spcPts val="1680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Retrieval</a:t>
                      </a:r>
                      <a:r>
                        <a:rPr sz="28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by 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writing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marR="367030" indent="-45720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Concept maps 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from </a:t>
                      </a:r>
                      <a:r>
                        <a:rPr sz="2800" spc="-6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memory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indent="-457200">
                        <a:lnSpc>
                          <a:spcPct val="100000"/>
                        </a:lnSpc>
                        <a:spcBef>
                          <a:spcPts val="1685"/>
                        </a:spcBef>
                        <a:buFont typeface="Arial MT"/>
                        <a:buChar char="•"/>
                        <a:tabLst>
                          <a:tab pos="548640" algn="l"/>
                          <a:tab pos="549275" algn="l"/>
                        </a:tabLst>
                      </a:pP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Knowledge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Dump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0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9275" marR="1311275" indent="-457200">
                        <a:lnSpc>
                          <a:spcPts val="5040"/>
                        </a:lnSpc>
                        <a:spcBef>
                          <a:spcPts val="110"/>
                        </a:spcBef>
                        <a:buFont typeface="Arial MT"/>
                        <a:buChar char="•"/>
                        <a:tabLst>
                          <a:tab pos="549275" algn="l"/>
                          <a:tab pos="549910" algn="l"/>
                        </a:tabLst>
                      </a:pP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Elaborative </a:t>
                      </a: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800" spc="-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28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2800" spc="-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indent="-457834">
                        <a:lnSpc>
                          <a:spcPct val="100000"/>
                        </a:lnSpc>
                        <a:spcBef>
                          <a:spcPts val="1235"/>
                        </a:spcBef>
                        <a:buFont typeface="Arial MT"/>
                        <a:buChar char="•"/>
                        <a:tabLst>
                          <a:tab pos="549275" algn="l"/>
                          <a:tab pos="549910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Self-explaining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indent="-457834">
                        <a:lnSpc>
                          <a:spcPct val="100000"/>
                        </a:lnSpc>
                        <a:spcBef>
                          <a:spcPts val="1680"/>
                        </a:spcBef>
                        <a:buFont typeface="Arial MT"/>
                        <a:buChar char="•"/>
                        <a:tabLst>
                          <a:tab pos="549275" algn="l"/>
                          <a:tab pos="549910" algn="l"/>
                        </a:tabLst>
                      </a:pP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Concrete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examples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49275" indent="-457834">
                        <a:lnSpc>
                          <a:spcPct val="100000"/>
                        </a:lnSpc>
                        <a:spcBef>
                          <a:spcPts val="1685"/>
                        </a:spcBef>
                        <a:buFont typeface="Arial MT"/>
                        <a:buChar char="•"/>
                        <a:tabLst>
                          <a:tab pos="549275" algn="l"/>
                          <a:tab pos="549910" algn="l"/>
                        </a:tabLst>
                      </a:pPr>
                      <a:r>
                        <a:rPr sz="28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Dual</a:t>
                      </a:r>
                      <a:r>
                        <a:rPr sz="28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coding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3746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How </a:t>
            </a:r>
            <a:r>
              <a:rPr dirty="0"/>
              <a:t>do</a:t>
            </a:r>
            <a:r>
              <a:rPr spc="-20" dirty="0"/>
              <a:t> </a:t>
            </a:r>
            <a:r>
              <a:rPr spc="-10" dirty="0"/>
              <a:t>you</a:t>
            </a:r>
            <a:r>
              <a:rPr spc="-20" dirty="0"/>
              <a:t> </a:t>
            </a:r>
            <a:r>
              <a:rPr spc="-15" dirty="0"/>
              <a:t>revise?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035045" y="1222247"/>
            <a:ext cx="6181725" cy="4445635"/>
            <a:chOff x="3035045" y="1222247"/>
            <a:chExt cx="6181725" cy="44456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7643" y="1222247"/>
              <a:ext cx="5696711" cy="444550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035045" y="1223009"/>
              <a:ext cx="6181725" cy="4307205"/>
            </a:xfrm>
            <a:custGeom>
              <a:avLst/>
              <a:gdLst/>
              <a:ahLst/>
              <a:cxnLst/>
              <a:rect l="l" t="t" r="r" b="b"/>
              <a:pathLst>
                <a:path w="6181725" h="4307205">
                  <a:moveTo>
                    <a:pt x="3061716" y="0"/>
                  </a:moveTo>
                  <a:lnTo>
                    <a:pt x="3061716" y="4307078"/>
                  </a:lnTo>
                </a:path>
                <a:path w="6181725" h="4307205">
                  <a:moveTo>
                    <a:pt x="0" y="1859279"/>
                  </a:moveTo>
                  <a:lnTo>
                    <a:pt x="6181725" y="1859279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5694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Retrieval</a:t>
            </a:r>
            <a:r>
              <a:rPr spc="-60" dirty="0"/>
              <a:t> </a:t>
            </a:r>
            <a:r>
              <a:rPr dirty="0"/>
              <a:t>Activities:</a:t>
            </a:r>
            <a:r>
              <a:rPr spc="-20" dirty="0"/>
              <a:t> </a:t>
            </a:r>
            <a:r>
              <a:rPr spc="-10" dirty="0"/>
              <a:t>1.</a:t>
            </a:r>
            <a:r>
              <a:rPr spc="-25" dirty="0"/>
              <a:t> </a:t>
            </a:r>
            <a:r>
              <a:rPr spc="-15" dirty="0"/>
              <a:t>Quizzes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25650" y="4296155"/>
          <a:ext cx="8128000" cy="1036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28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Who </a:t>
                      </a:r>
                      <a:r>
                        <a:rPr sz="2800" spc="-15" dirty="0">
                          <a:latin typeface="Calibri"/>
                          <a:cs typeface="Calibri"/>
                        </a:rPr>
                        <a:t>was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Macbeth </a:t>
                      </a:r>
                      <a:r>
                        <a:rPr sz="2800" spc="-15" dirty="0">
                          <a:latin typeface="Calibri"/>
                          <a:cs typeface="Calibri"/>
                        </a:rPr>
                        <a:t>written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0" dirty="0">
                          <a:latin typeface="Calibri"/>
                          <a:cs typeface="Calibri"/>
                        </a:rPr>
                        <a:t>by?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Answer:</a:t>
                      </a:r>
                      <a:r>
                        <a:rPr sz="2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Shakespeare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05" y="1200911"/>
            <a:ext cx="11974424" cy="9326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689346" y="2543810"/>
            <a:ext cx="1296670" cy="1496060"/>
            <a:chOff x="5689346" y="2543810"/>
            <a:chExt cx="1296670" cy="1496060"/>
          </a:xfrm>
        </p:grpSpPr>
        <p:sp>
          <p:nvSpPr>
            <p:cNvPr id="6" name="object 6"/>
            <p:cNvSpPr/>
            <p:nvPr/>
          </p:nvSpPr>
          <p:spPr>
            <a:xfrm>
              <a:off x="5702046" y="2556510"/>
              <a:ext cx="1271270" cy="1470660"/>
            </a:xfrm>
            <a:custGeom>
              <a:avLst/>
              <a:gdLst/>
              <a:ahLst/>
              <a:cxnLst/>
              <a:rect l="l" t="t" r="r" b="b"/>
              <a:pathLst>
                <a:path w="1271270" h="1470660">
                  <a:moveTo>
                    <a:pt x="953261" y="0"/>
                  </a:moveTo>
                  <a:lnTo>
                    <a:pt x="317753" y="0"/>
                  </a:lnTo>
                  <a:lnTo>
                    <a:pt x="317753" y="835151"/>
                  </a:lnTo>
                  <a:lnTo>
                    <a:pt x="0" y="835151"/>
                  </a:lnTo>
                  <a:lnTo>
                    <a:pt x="635507" y="1470659"/>
                  </a:lnTo>
                  <a:lnTo>
                    <a:pt x="1271015" y="835151"/>
                  </a:lnTo>
                  <a:lnTo>
                    <a:pt x="953261" y="835151"/>
                  </a:lnTo>
                  <a:lnTo>
                    <a:pt x="95326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02046" y="2556510"/>
              <a:ext cx="1271270" cy="1470660"/>
            </a:xfrm>
            <a:custGeom>
              <a:avLst/>
              <a:gdLst/>
              <a:ahLst/>
              <a:cxnLst/>
              <a:rect l="l" t="t" r="r" b="b"/>
              <a:pathLst>
                <a:path w="1271270" h="1470660">
                  <a:moveTo>
                    <a:pt x="0" y="835151"/>
                  </a:moveTo>
                  <a:lnTo>
                    <a:pt x="317753" y="835151"/>
                  </a:lnTo>
                  <a:lnTo>
                    <a:pt x="317753" y="0"/>
                  </a:lnTo>
                  <a:lnTo>
                    <a:pt x="953261" y="0"/>
                  </a:lnTo>
                  <a:lnTo>
                    <a:pt x="953261" y="835151"/>
                  </a:lnTo>
                  <a:lnTo>
                    <a:pt x="1271015" y="835151"/>
                  </a:lnTo>
                  <a:lnTo>
                    <a:pt x="635507" y="1470659"/>
                  </a:lnTo>
                  <a:lnTo>
                    <a:pt x="0" y="835151"/>
                  </a:lnTo>
                  <a:close/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8018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Retrieval</a:t>
            </a:r>
            <a:r>
              <a:rPr spc="-45" dirty="0"/>
              <a:t> </a:t>
            </a:r>
            <a:r>
              <a:rPr dirty="0"/>
              <a:t>Activities:</a:t>
            </a:r>
            <a:r>
              <a:rPr spc="-5" dirty="0"/>
              <a:t> </a:t>
            </a:r>
            <a:r>
              <a:rPr spc="-10" dirty="0"/>
              <a:t>2.</a:t>
            </a:r>
            <a:r>
              <a:rPr spc="-15" dirty="0"/>
              <a:t> Retrieval</a:t>
            </a:r>
            <a:r>
              <a:rPr spc="-45" dirty="0"/>
              <a:t> </a:t>
            </a:r>
            <a:r>
              <a:rPr spc="-15" dirty="0"/>
              <a:t>by</a:t>
            </a:r>
            <a:r>
              <a:rPr spc="-5" dirty="0"/>
              <a:t> </a:t>
            </a:r>
            <a:r>
              <a:rPr spc="-20" dirty="0"/>
              <a:t>Writing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05" y="1200911"/>
            <a:ext cx="11974424" cy="9326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9619" y="2900172"/>
            <a:ext cx="3048000" cy="262127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9721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Retrieval</a:t>
            </a:r>
            <a:r>
              <a:rPr spc="-45" dirty="0"/>
              <a:t> </a:t>
            </a:r>
            <a:r>
              <a:rPr dirty="0"/>
              <a:t>Activities:</a:t>
            </a:r>
            <a:r>
              <a:rPr spc="-5" dirty="0"/>
              <a:t> </a:t>
            </a:r>
            <a:r>
              <a:rPr spc="-10" dirty="0"/>
              <a:t>3.</a:t>
            </a:r>
            <a:r>
              <a:rPr spc="-15" dirty="0"/>
              <a:t> </a:t>
            </a:r>
            <a:r>
              <a:rPr spc="-5" dirty="0"/>
              <a:t>Concept</a:t>
            </a:r>
            <a:r>
              <a:rPr spc="-15" dirty="0"/>
              <a:t> </a:t>
            </a:r>
            <a:r>
              <a:rPr spc="-5" dirty="0"/>
              <a:t>Maps</a:t>
            </a:r>
            <a:r>
              <a:rPr spc="-15" dirty="0"/>
              <a:t> from</a:t>
            </a:r>
            <a:r>
              <a:rPr spc="-10" dirty="0"/>
              <a:t> </a:t>
            </a:r>
            <a:r>
              <a:rPr spc="-5" dirty="0"/>
              <a:t>Memory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01717" y="2544317"/>
            <a:ext cx="2571115" cy="1156970"/>
          </a:xfrm>
          <a:prstGeom prst="rect">
            <a:avLst/>
          </a:prstGeom>
          <a:solidFill>
            <a:srgbClr val="4F81BC"/>
          </a:solidFill>
          <a:ln w="25400">
            <a:solidFill>
              <a:srgbClr val="385D89"/>
            </a:solidFill>
          </a:ln>
        </p:spPr>
        <p:txBody>
          <a:bodyPr vert="horz" wrap="square" lIns="0" tIns="128270" rIns="0" bIns="0" rtlCol="0">
            <a:spAutoFit/>
          </a:bodyPr>
          <a:lstStyle/>
          <a:p>
            <a:pPr marL="725170" marR="583565" indent="-132715">
              <a:lnSpc>
                <a:spcPct val="100000"/>
              </a:lnSpc>
              <a:spcBef>
                <a:spcPts val="1010"/>
              </a:spcBef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Macb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th: 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Context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71943" y="2071116"/>
            <a:ext cx="428625" cy="471805"/>
          </a:xfrm>
          <a:custGeom>
            <a:avLst/>
            <a:gdLst/>
            <a:ahLst/>
            <a:cxnLst/>
            <a:rect l="l" t="t" r="r" b="b"/>
            <a:pathLst>
              <a:path w="428625" h="471805">
                <a:moveTo>
                  <a:pt x="0" y="471424"/>
                </a:moveTo>
                <a:lnTo>
                  <a:pt x="428625" y="0"/>
                </a:lnTo>
              </a:path>
            </a:pathLst>
          </a:custGeom>
          <a:ln w="5715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29455" y="3209544"/>
            <a:ext cx="557530" cy="0"/>
          </a:xfrm>
          <a:custGeom>
            <a:avLst/>
            <a:gdLst/>
            <a:ahLst/>
            <a:cxnLst/>
            <a:rect l="l" t="t" r="r" b="b"/>
            <a:pathLst>
              <a:path w="557529">
                <a:moveTo>
                  <a:pt x="0" y="0"/>
                </a:moveTo>
                <a:lnTo>
                  <a:pt x="557149" y="0"/>
                </a:lnTo>
              </a:path>
            </a:pathLst>
          </a:custGeom>
          <a:ln w="5715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87183" y="3192779"/>
            <a:ext cx="557530" cy="0"/>
          </a:xfrm>
          <a:custGeom>
            <a:avLst/>
            <a:gdLst/>
            <a:ahLst/>
            <a:cxnLst/>
            <a:rect l="l" t="t" r="r" b="b"/>
            <a:pathLst>
              <a:path w="557529">
                <a:moveTo>
                  <a:pt x="0" y="0"/>
                </a:moveTo>
                <a:lnTo>
                  <a:pt x="557149" y="0"/>
                </a:lnTo>
              </a:path>
            </a:pathLst>
          </a:custGeom>
          <a:ln w="5715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87211" y="3700271"/>
            <a:ext cx="0" cy="825500"/>
          </a:xfrm>
          <a:custGeom>
            <a:avLst/>
            <a:gdLst/>
            <a:ahLst/>
            <a:cxnLst/>
            <a:rect l="l" t="t" r="r" b="b"/>
            <a:pathLst>
              <a:path h="825500">
                <a:moveTo>
                  <a:pt x="0" y="824991"/>
                </a:moveTo>
                <a:lnTo>
                  <a:pt x="0" y="0"/>
                </a:lnTo>
              </a:path>
            </a:pathLst>
          </a:custGeom>
          <a:ln w="5715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07764" y="2071116"/>
            <a:ext cx="414655" cy="471805"/>
          </a:xfrm>
          <a:custGeom>
            <a:avLst/>
            <a:gdLst/>
            <a:ahLst/>
            <a:cxnLst/>
            <a:rect l="l" t="t" r="r" b="b"/>
            <a:pathLst>
              <a:path w="414654" h="471805">
                <a:moveTo>
                  <a:pt x="0" y="0"/>
                </a:moveTo>
                <a:lnTo>
                  <a:pt x="414274" y="471424"/>
                </a:lnTo>
              </a:path>
            </a:pathLst>
          </a:custGeom>
          <a:ln w="5715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01711" y="1159763"/>
            <a:ext cx="4099560" cy="1201420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1440" marR="1390015">
              <a:lnSpc>
                <a:spcPct val="100000"/>
              </a:lnSpc>
              <a:spcBef>
                <a:spcPts val="204"/>
              </a:spcBef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15" dirty="0">
                <a:latin typeface="Calibri"/>
                <a:cs typeface="Calibri"/>
              </a:rPr>
              <a:t>genre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20" dirty="0">
                <a:latin typeface="Calibri"/>
                <a:cs typeface="Calibri"/>
              </a:rPr>
              <a:t>play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Macbeth?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9455" y="4524755"/>
            <a:ext cx="4099560" cy="1201420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1440" marR="429259">
              <a:lnSpc>
                <a:spcPct val="100000"/>
              </a:lnSpc>
              <a:spcBef>
                <a:spcPts val="215"/>
              </a:spcBef>
            </a:pPr>
            <a:r>
              <a:rPr sz="2400" spc="-10" dirty="0">
                <a:latin typeface="Calibri"/>
                <a:cs typeface="Calibri"/>
              </a:rPr>
              <a:t>What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plot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partly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based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43443" y="2753867"/>
            <a:ext cx="4101465" cy="1199515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04"/>
              </a:spcBef>
            </a:pPr>
            <a:r>
              <a:rPr sz="2400" spc="-10" dirty="0">
                <a:latin typeface="Calibri"/>
                <a:cs typeface="Calibri"/>
              </a:rPr>
              <a:t>Where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Shakespeare’s</a:t>
            </a:r>
            <a:endParaRPr sz="24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version </a:t>
            </a:r>
            <a:r>
              <a:rPr sz="2400" spc="-10" dirty="0">
                <a:latin typeface="Calibri"/>
                <a:cs typeface="Calibri"/>
              </a:rPr>
              <a:t>originate</a:t>
            </a:r>
            <a:r>
              <a:rPr sz="2400" spc="-15" dirty="0">
                <a:latin typeface="Calibri"/>
                <a:cs typeface="Calibri"/>
              </a:rPr>
              <a:t> from?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679" y="1159763"/>
            <a:ext cx="4101465" cy="1201420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1440" marR="1228725">
              <a:lnSpc>
                <a:spcPct val="100000"/>
              </a:lnSpc>
              <a:spcBef>
                <a:spcPts val="204"/>
              </a:spcBef>
            </a:pPr>
            <a:r>
              <a:rPr sz="2400" dirty="0">
                <a:latin typeface="Calibri"/>
                <a:cs typeface="Calibri"/>
              </a:rPr>
              <a:t>Who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was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Mac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Bethad,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historically?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679" y="2828544"/>
            <a:ext cx="3923029" cy="1201420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1440" marR="82550">
              <a:lnSpc>
                <a:spcPct val="100000"/>
              </a:lnSpc>
              <a:spcBef>
                <a:spcPts val="210"/>
              </a:spcBef>
            </a:pPr>
            <a:r>
              <a:rPr sz="2400" dirty="0">
                <a:latin typeface="Calibri"/>
                <a:cs typeface="Calibri"/>
              </a:rPr>
              <a:t>When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play</a:t>
            </a:r>
            <a:r>
              <a:rPr sz="2400" spc="-10" dirty="0">
                <a:latin typeface="Calibri"/>
                <a:cs typeface="Calibri"/>
              </a:rPr>
              <a:t> most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likely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written?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7619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Retrieval</a:t>
            </a:r>
            <a:r>
              <a:rPr spc="-50" dirty="0"/>
              <a:t> </a:t>
            </a:r>
            <a:r>
              <a:rPr dirty="0"/>
              <a:t>Activities:</a:t>
            </a:r>
            <a:r>
              <a:rPr spc="-10" dirty="0"/>
              <a:t> 4.</a:t>
            </a:r>
            <a:r>
              <a:rPr spc="-15" dirty="0"/>
              <a:t> Knowledge</a:t>
            </a:r>
            <a:r>
              <a:rPr spc="15" dirty="0"/>
              <a:t> </a:t>
            </a:r>
            <a:r>
              <a:rPr spc="-5" dirty="0"/>
              <a:t>Dump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0200" y="1752600"/>
            <a:ext cx="2191161" cy="298015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pic>
        <p:nvPicPr>
          <p:cNvPr id="4" name="Online Media 3" title="ALT:achieve study skills - Brain Dump">
            <a:hlinkClick r:id="" action="ppaction://media"/>
            <a:extLst>
              <a:ext uri="{FF2B5EF4-FFF2-40B4-BE49-F238E27FC236}">
                <a16:creationId xmlns:a16="http://schemas.microsoft.com/office/drawing/2014/main" id="{ECE5D561-D0BD-0304-363A-8520A2914E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3865" y="1295400"/>
            <a:ext cx="7290474" cy="4119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Summa</a:t>
            </a:r>
            <a:r>
              <a:rPr spc="15" dirty="0"/>
              <a:t>r</a:t>
            </a:r>
            <a:r>
              <a:rPr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3974" y="665687"/>
            <a:ext cx="10269855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1016000" indent="-457200">
              <a:lnSpc>
                <a:spcPct val="150000"/>
              </a:lnSpc>
              <a:spcBef>
                <a:spcPts val="9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3200" spc="-35" dirty="0">
                <a:solidFill>
                  <a:srgbClr val="001F5F"/>
                </a:solidFill>
                <a:latin typeface="Calibri"/>
                <a:cs typeface="Calibri"/>
              </a:rPr>
              <a:t>Effective</a:t>
            </a:r>
            <a:r>
              <a:rPr sz="3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2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successful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3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should</a:t>
            </a:r>
            <a:r>
              <a:rPr sz="32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organised, </a:t>
            </a:r>
            <a:r>
              <a:rPr sz="3200" spc="-7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challenging</a:t>
            </a:r>
            <a:r>
              <a:rPr sz="32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focussed.</a:t>
            </a:r>
            <a:endParaRPr sz="3200" dirty="0">
              <a:latin typeface="Calibri"/>
              <a:cs typeface="Calibri"/>
            </a:endParaRPr>
          </a:p>
          <a:p>
            <a:pPr marL="469900" marR="5080" indent="-457200">
              <a:lnSpc>
                <a:spcPct val="15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3200" spc="-35" dirty="0">
                <a:solidFill>
                  <a:srgbClr val="001F5F"/>
                </a:solidFill>
                <a:latin typeface="Calibri"/>
                <a:cs typeface="Calibri"/>
              </a:rPr>
              <a:t>Training</a:t>
            </a:r>
            <a:r>
              <a:rPr sz="32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 memory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recall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retrieve</a:t>
            </a:r>
            <a:r>
              <a:rPr sz="32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range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information</a:t>
            </a:r>
            <a:r>
              <a:rPr sz="32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different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times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makes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those memories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more </a:t>
            </a:r>
            <a:r>
              <a:rPr sz="3200" spc="-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secure.</a:t>
            </a:r>
            <a:endParaRPr sz="3200" dirty="0">
              <a:latin typeface="Calibri"/>
              <a:cs typeface="Calibri"/>
            </a:endParaRPr>
          </a:p>
          <a:p>
            <a:pPr marL="469900" marR="49530" indent="-457200">
              <a:lnSpc>
                <a:spcPct val="15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Retrieval</a:t>
            </a:r>
            <a:r>
              <a:rPr sz="3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activities</a:t>
            </a:r>
            <a:r>
              <a:rPr sz="32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are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easy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practise: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quizzes,</a:t>
            </a:r>
            <a:r>
              <a:rPr sz="32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retrieval</a:t>
            </a:r>
            <a:r>
              <a:rPr sz="32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by </a:t>
            </a:r>
            <a:r>
              <a:rPr sz="3200" spc="-7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writing,</a:t>
            </a:r>
            <a:r>
              <a:rPr sz="32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concept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maps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knowledge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dumping!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5D92-A7D5-F75E-B787-17C86C1D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Y11 Mantra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853F3-D1AA-E1D9-2A4A-60320D5F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1" y="2071076"/>
            <a:ext cx="11040203" cy="387820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/>
              <a:t>“Be selfish for my grade”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E4990-C1F9-709C-59C4-F92228408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rgbClr val="052264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9D24A-E341-4533-896F-2C6B12BF37F2}" type="slidenum">
              <a:rPr kumimoji="0" lang="en-GB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5226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100" b="0" i="0" u="none" strike="noStrike" kern="1200" cap="none" spc="0" normalizeH="0" baseline="0" noProof="0">
              <a:ln>
                <a:noFill/>
              </a:ln>
              <a:solidFill>
                <a:srgbClr val="05226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64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5D92-A7D5-F75E-B787-17C86C1D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Y11 Mantra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853F3-D1AA-E1D9-2A4A-60320D5F0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381" y="2071076"/>
            <a:ext cx="11040203" cy="387820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/>
              <a:t>“Be selfish for my grade”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E4990-C1F9-709C-59C4-F92228408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rgbClr val="052264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9D24A-E341-4533-896F-2C6B12BF37F2}" type="slidenum">
              <a:rPr kumimoji="0" lang="en-GB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5226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100" b="0" i="0" u="none" strike="noStrike" kern="1200" cap="none" spc="0" normalizeH="0" baseline="0" noProof="0">
              <a:ln>
                <a:noFill/>
              </a:ln>
              <a:solidFill>
                <a:srgbClr val="05226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41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549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Do</a:t>
            </a:r>
            <a:r>
              <a:rPr spc="-85" dirty="0"/>
              <a:t> </a:t>
            </a:r>
            <a:r>
              <a:rPr spc="-5" dirty="0"/>
              <a:t>Now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1651203"/>
            <a:ext cx="10434955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MWB,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answer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following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questions</a:t>
            </a:r>
            <a:r>
              <a:rPr sz="28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then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discuss</a:t>
            </a:r>
            <a:r>
              <a:rPr sz="28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5" dirty="0">
                <a:solidFill>
                  <a:srgbClr val="001F5F"/>
                </a:solidFill>
                <a:latin typeface="Calibri"/>
                <a:cs typeface="Calibri"/>
              </a:rPr>
              <a:t>tutor.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How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do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usually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revise?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How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do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know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if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is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successful?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do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find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difficult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when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revising?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would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001F5F"/>
                </a:solidFill>
                <a:latin typeface="Calibri"/>
                <a:cs typeface="Calibri"/>
              </a:rPr>
              <a:t>like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more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support</a:t>
            </a:r>
            <a:r>
              <a:rPr sz="28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terms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4514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Purposes</a:t>
            </a:r>
            <a:r>
              <a:rPr spc="-25" dirty="0"/>
              <a:t> </a:t>
            </a:r>
            <a:r>
              <a:rPr spc="-10" dirty="0"/>
              <a:t>of</a:t>
            </a:r>
            <a:r>
              <a:rPr spc="-3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Session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1573123"/>
            <a:ext cx="9273540" cy="295211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202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does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effective</a:t>
            </a:r>
            <a:r>
              <a:rPr sz="32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3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successful revision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 look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01F5F"/>
                </a:solidFill>
                <a:latin typeface="Calibri"/>
                <a:cs typeface="Calibri"/>
              </a:rPr>
              <a:t>like?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How does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revision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actually</a:t>
            </a:r>
            <a:r>
              <a:rPr sz="32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work?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How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1F5F"/>
                </a:solidFill>
                <a:latin typeface="Calibri"/>
                <a:cs typeface="Calibri"/>
              </a:rPr>
              <a:t>do</a:t>
            </a: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revise?</a:t>
            </a:r>
            <a:endParaRPr sz="3200">
              <a:latin typeface="Calibri"/>
              <a:cs typeface="Calibri"/>
            </a:endParaRPr>
          </a:p>
          <a:p>
            <a:pPr marL="469900" indent="-457834">
              <a:lnSpc>
                <a:spcPct val="100000"/>
              </a:lnSpc>
              <a:spcBef>
                <a:spcPts val="192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Where</a:t>
            </a:r>
            <a:r>
              <a:rPr sz="32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1F5F"/>
                </a:solidFill>
                <a:latin typeface="Calibri"/>
                <a:cs typeface="Calibri"/>
              </a:rPr>
              <a:t>do</a:t>
            </a: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32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001F5F"/>
                </a:solidFill>
                <a:latin typeface="Calibri"/>
                <a:cs typeface="Calibri"/>
              </a:rPr>
              <a:t>start?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0158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What</a:t>
            </a:r>
            <a:r>
              <a:rPr dirty="0"/>
              <a:t> does</a:t>
            </a:r>
            <a:r>
              <a:rPr spc="10" dirty="0"/>
              <a:t> </a:t>
            </a:r>
            <a:r>
              <a:rPr spc="-20" dirty="0"/>
              <a:t>effective</a:t>
            </a:r>
            <a:r>
              <a:rPr spc="-5" dirty="0"/>
              <a:t> and</a:t>
            </a:r>
            <a:r>
              <a:rPr dirty="0"/>
              <a:t> </a:t>
            </a:r>
            <a:r>
              <a:rPr spc="-5" dirty="0"/>
              <a:t>successful </a:t>
            </a:r>
            <a:r>
              <a:rPr spc="-10" dirty="0"/>
              <a:t>revision</a:t>
            </a:r>
            <a:r>
              <a:rPr spc="-20" dirty="0"/>
              <a:t> </a:t>
            </a:r>
            <a:r>
              <a:rPr dirty="0"/>
              <a:t>look </a:t>
            </a:r>
            <a:r>
              <a:rPr spc="-25" dirty="0"/>
              <a:t>like?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929386"/>
            <a:ext cx="4752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should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be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organised.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6791" y="1669795"/>
          <a:ext cx="11407136" cy="42070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1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1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1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9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Spanish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History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416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i="1" spc="-15" dirty="0">
                          <a:latin typeface="Calibri"/>
                          <a:cs typeface="Calibri"/>
                        </a:rPr>
                        <a:t>Key</a:t>
                      </a:r>
                      <a:r>
                        <a:rPr sz="2000" i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quotes</a:t>
                      </a:r>
                      <a:r>
                        <a:rPr sz="2000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2000" i="1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Lady</a:t>
                      </a:r>
                      <a:r>
                        <a:rPr sz="2000" i="1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Macbeth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Shape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Energy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84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i="1" spc="-3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egular</a:t>
                      </a:r>
                      <a:r>
                        <a:rPr sz="20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prese</a:t>
                      </a:r>
                      <a:r>
                        <a:rPr sz="2000" i="1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t 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tense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6032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i="1" spc="-10" dirty="0">
                          <a:latin typeface="Calibri"/>
                          <a:cs typeface="Calibri"/>
                        </a:rPr>
                        <a:t>Religion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2000" i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2000" i="1" spc="-40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ab</a:t>
                      </a:r>
                      <a:r>
                        <a:rPr sz="2000" i="1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than 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society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36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Design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&amp; 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8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ech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nology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Geography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5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i="1" spc="-10" dirty="0">
                          <a:latin typeface="Calibri"/>
                          <a:cs typeface="Calibri"/>
                        </a:rPr>
                        <a:t>Historical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i="1" spc="-15" dirty="0">
                          <a:latin typeface="Calibri"/>
                          <a:cs typeface="Calibri"/>
                        </a:rPr>
                        <a:t>context</a:t>
                      </a:r>
                      <a:r>
                        <a:rPr sz="20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dirty="0">
                          <a:latin typeface="Calibri"/>
                          <a:cs typeface="Calibri"/>
                        </a:rPr>
                        <a:t>AIC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Graphs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Human</a:t>
                      </a:r>
                      <a:r>
                        <a:rPr sz="20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latin typeface="Calibri"/>
                          <a:cs typeface="Calibri"/>
                        </a:rPr>
                        <a:t>nervous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i="1" spc="-15" dirty="0">
                          <a:latin typeface="Calibri"/>
                          <a:cs typeface="Calibri"/>
                        </a:rPr>
                        <a:t>system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i="1" spc="-25" dirty="0">
                          <a:latin typeface="Calibri"/>
                          <a:cs typeface="Calibri"/>
                        </a:rPr>
                        <a:t>Technical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Principles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i="1" spc="-5" dirty="0">
                          <a:latin typeface="Calibri"/>
                          <a:cs typeface="Calibri"/>
                        </a:rPr>
                        <a:t>Erosion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2682"/>
            <a:ext cx="10158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What</a:t>
            </a:r>
            <a:r>
              <a:rPr dirty="0"/>
              <a:t> does</a:t>
            </a:r>
            <a:r>
              <a:rPr spc="10" dirty="0"/>
              <a:t> </a:t>
            </a:r>
            <a:r>
              <a:rPr spc="-20" dirty="0"/>
              <a:t>effective</a:t>
            </a:r>
            <a:r>
              <a:rPr spc="-5" dirty="0"/>
              <a:t> and</a:t>
            </a:r>
            <a:r>
              <a:rPr dirty="0"/>
              <a:t> </a:t>
            </a:r>
            <a:r>
              <a:rPr spc="-5" dirty="0"/>
              <a:t>successful </a:t>
            </a:r>
            <a:r>
              <a:rPr spc="-10" dirty="0"/>
              <a:t>revision</a:t>
            </a:r>
            <a:r>
              <a:rPr spc="-20" dirty="0"/>
              <a:t> </a:t>
            </a:r>
            <a:r>
              <a:rPr dirty="0"/>
              <a:t>look </a:t>
            </a:r>
            <a:r>
              <a:rPr spc="-25" dirty="0"/>
              <a:t>like?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708812"/>
            <a:ext cx="1014793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</a:pPr>
            <a:r>
              <a:rPr sz="2800" b="1" spc="-50" dirty="0">
                <a:solidFill>
                  <a:srgbClr val="001F5F"/>
                </a:solidFill>
                <a:latin typeface="Calibri"/>
                <a:cs typeface="Calibri"/>
              </a:rPr>
              <a:t>TASK</a:t>
            </a:r>
            <a:r>
              <a:rPr sz="2800" spc="-5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28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with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person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next</a:t>
            </a:r>
            <a:r>
              <a:rPr sz="2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you,</a:t>
            </a:r>
            <a:r>
              <a:rPr sz="28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discuss</a:t>
            </a:r>
            <a:r>
              <a:rPr sz="28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what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other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001F5F"/>
                </a:solidFill>
                <a:latin typeface="Calibri"/>
                <a:cs typeface="Calibri"/>
              </a:rPr>
              <a:t>key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foci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you</a:t>
            </a:r>
            <a:r>
              <a:rPr sz="28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will </a:t>
            </a:r>
            <a:r>
              <a:rPr sz="2800" spc="-6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need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revise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each of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your</a:t>
            </a:r>
            <a:r>
              <a:rPr sz="2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subjects.</a:t>
            </a:r>
            <a:endParaRPr sz="2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6791" y="2082800"/>
          <a:ext cx="11407136" cy="3699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1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1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1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9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A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69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Spanish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History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MON</a:t>
                      </a:r>
                      <a:r>
                        <a:rPr sz="20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TUES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WEDS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THURS</a:t>
                      </a:r>
                      <a:r>
                        <a:rPr sz="20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FRI</a:t>
                      </a:r>
                      <a:r>
                        <a:rPr sz="20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SUBJECT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English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Maths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Science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Design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&amp;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-20" dirty="0">
                          <a:latin typeface="Calibri"/>
                          <a:cs typeface="Calibri"/>
                        </a:rPr>
                        <a:t>Technology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Geography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6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FOCUS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F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14488" y="1668779"/>
            <a:ext cx="4384548" cy="438454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0158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What</a:t>
            </a:r>
            <a:r>
              <a:rPr dirty="0"/>
              <a:t> does</a:t>
            </a:r>
            <a:r>
              <a:rPr spc="10" dirty="0"/>
              <a:t> </a:t>
            </a:r>
            <a:r>
              <a:rPr spc="-20" dirty="0"/>
              <a:t>effective</a:t>
            </a:r>
            <a:r>
              <a:rPr spc="-5" dirty="0"/>
              <a:t> and</a:t>
            </a:r>
            <a:r>
              <a:rPr dirty="0"/>
              <a:t> </a:t>
            </a:r>
            <a:r>
              <a:rPr spc="-5" dirty="0"/>
              <a:t>successful </a:t>
            </a:r>
            <a:r>
              <a:rPr spc="-10" dirty="0"/>
              <a:t>revision</a:t>
            </a:r>
            <a:r>
              <a:rPr spc="-20" dirty="0"/>
              <a:t> </a:t>
            </a:r>
            <a:r>
              <a:rPr dirty="0"/>
              <a:t>look </a:t>
            </a:r>
            <a:r>
              <a:rPr spc="-25" dirty="0"/>
              <a:t>like?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328066" y="1242822"/>
            <a:ext cx="4979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should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challenging.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10158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What</a:t>
            </a:r>
            <a:r>
              <a:rPr dirty="0"/>
              <a:t> does</a:t>
            </a:r>
            <a:r>
              <a:rPr spc="10" dirty="0"/>
              <a:t> </a:t>
            </a:r>
            <a:r>
              <a:rPr spc="-20" dirty="0"/>
              <a:t>effective</a:t>
            </a:r>
            <a:r>
              <a:rPr spc="-5" dirty="0"/>
              <a:t> and</a:t>
            </a:r>
            <a:r>
              <a:rPr dirty="0"/>
              <a:t> </a:t>
            </a:r>
            <a:r>
              <a:rPr spc="-5" dirty="0"/>
              <a:t>successful </a:t>
            </a:r>
            <a:r>
              <a:rPr spc="-10" dirty="0"/>
              <a:t>revision</a:t>
            </a:r>
            <a:r>
              <a:rPr spc="-20" dirty="0"/>
              <a:t> </a:t>
            </a:r>
            <a:r>
              <a:rPr dirty="0"/>
              <a:t>look </a:t>
            </a:r>
            <a:r>
              <a:rPr spc="-25" dirty="0"/>
              <a:t>like?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1269237"/>
            <a:ext cx="4610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Revision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should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be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focussed.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1497" y="2221969"/>
            <a:ext cx="3249259" cy="325073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066" y="129032"/>
            <a:ext cx="63881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How</a:t>
            </a:r>
            <a:r>
              <a:rPr spc="-5" dirty="0"/>
              <a:t> </a:t>
            </a:r>
            <a:r>
              <a:rPr dirty="0"/>
              <a:t>does</a:t>
            </a:r>
            <a:r>
              <a:rPr spc="-10" dirty="0"/>
              <a:t> revision</a:t>
            </a:r>
            <a:r>
              <a:rPr spc="-40" dirty="0"/>
              <a:t> </a:t>
            </a:r>
            <a:r>
              <a:rPr dirty="0"/>
              <a:t>actually</a:t>
            </a:r>
            <a:r>
              <a:rPr spc="-20" dirty="0"/>
              <a:t> </a:t>
            </a:r>
            <a:r>
              <a:rPr spc="-5" dirty="0"/>
              <a:t>work?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066" y="1290904"/>
            <a:ext cx="1718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69900" algn="l"/>
                <a:tab pos="470534" algn="l"/>
              </a:tabLst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Me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pic>
        <p:nvPicPr>
          <p:cNvPr id="16" name="Online Media 15" title="Revision Tips - What is Revision?">
            <a:hlinkClick r:id="" action="ppaction://media"/>
            <a:extLst>
              <a:ext uri="{FF2B5EF4-FFF2-40B4-BE49-F238E27FC236}">
                <a16:creationId xmlns:a16="http://schemas.microsoft.com/office/drawing/2014/main" id="{ABD091F9-E0F7-CCE2-3262-3923330CD04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49798" y="1290904"/>
            <a:ext cx="7425657" cy="4195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490</Words>
  <Application>Microsoft Office PowerPoint</Application>
  <PresentationFormat>Widescreen</PresentationFormat>
  <Paragraphs>145</Paragraphs>
  <Slides>18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MT</vt:lpstr>
      <vt:lpstr>Calibri</vt:lpstr>
      <vt:lpstr>Times New Roman</vt:lpstr>
      <vt:lpstr>Office Theme</vt:lpstr>
      <vt:lpstr>What does effective revision look  like?</vt:lpstr>
      <vt:lpstr>Y11 Mantra</vt:lpstr>
      <vt:lpstr>Do Now</vt:lpstr>
      <vt:lpstr>Purposes of the Session</vt:lpstr>
      <vt:lpstr>What does effective and successful revision look like?</vt:lpstr>
      <vt:lpstr>What does effective and successful revision look like?</vt:lpstr>
      <vt:lpstr>What does effective and successful revision look like?</vt:lpstr>
      <vt:lpstr>What does effective and successful revision look like?</vt:lpstr>
      <vt:lpstr>How does revision actually work?</vt:lpstr>
      <vt:lpstr>How does revision actually work?</vt:lpstr>
      <vt:lpstr>How do you revise?</vt:lpstr>
      <vt:lpstr>How do you revise?</vt:lpstr>
      <vt:lpstr>Retrieval Activities: 1. Quizzes</vt:lpstr>
      <vt:lpstr>Retrieval Activities: 2. Retrieval by Writing</vt:lpstr>
      <vt:lpstr>Retrieval Activities: 3. Concept Maps from Memory</vt:lpstr>
      <vt:lpstr>Retrieval Activities: 4. Knowledge Dump</vt:lpstr>
      <vt:lpstr>Summary</vt:lpstr>
      <vt:lpstr>Y11 Mantra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Masterclasses</dc:title>
  <dc:creator>laura.tsabet</dc:creator>
  <cp:lastModifiedBy>David Murphy</cp:lastModifiedBy>
  <cp:revision>1</cp:revision>
  <dcterms:created xsi:type="dcterms:W3CDTF">2023-10-24T10:32:06Z</dcterms:created>
  <dcterms:modified xsi:type="dcterms:W3CDTF">2023-10-24T11:10:56Z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2023-10-24T00:00:00Z</vt:filetime>
  </property>
</Properties>
</file>